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256" r:id="rId5"/>
    <p:sldId id="281" r:id="rId6"/>
    <p:sldId id="299" r:id="rId7"/>
    <p:sldId id="298" r:id="rId8"/>
    <p:sldId id="302" r:id="rId9"/>
    <p:sldId id="301" r:id="rId10"/>
    <p:sldId id="303" r:id="rId11"/>
    <p:sldId id="316" r:id="rId12"/>
    <p:sldId id="293" r:id="rId13"/>
    <p:sldId id="294" r:id="rId14"/>
    <p:sldId id="295" r:id="rId15"/>
    <p:sldId id="296" r:id="rId16"/>
    <p:sldId id="297" r:id="rId17"/>
    <p:sldId id="315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304" r:id="rId30"/>
    <p:sldId id="305" r:id="rId31"/>
    <p:sldId id="306" r:id="rId32"/>
    <p:sldId id="307" r:id="rId33"/>
    <p:sldId id="308" r:id="rId34"/>
    <p:sldId id="309" r:id="rId35"/>
    <p:sldId id="314" r:id="rId36"/>
    <p:sldId id="310" r:id="rId37"/>
    <p:sldId id="311" r:id="rId38"/>
    <p:sldId id="312" r:id="rId39"/>
    <p:sldId id="31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심형태" initials="심" lastIdx="1" clrIdx="0">
    <p:extLst>
      <p:ext uri="{19B8F6BF-5375-455C-9EA6-DF929625EA0E}">
        <p15:presenceInfo xmlns:p15="http://schemas.microsoft.com/office/powerpoint/2012/main" userId="심형태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  <a:srgbClr val="99FF66"/>
    <a:srgbClr val="FFFF66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649385-403F-486F-9B0E-1A828059024A}" v="2" dt="2021-06-28T05:09:26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42" autoAdjust="0"/>
    <p:restoredTop sz="93146" autoAdjust="0"/>
  </p:normalViewPr>
  <p:slideViewPr>
    <p:cSldViewPr snapToGrid="0" snapToObjects="1">
      <p:cViewPr>
        <p:scale>
          <a:sx n="87" d="100"/>
          <a:sy n="87" d="100"/>
        </p:scale>
        <p:origin x="942" y="61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D6D21-D633-4CA1-91DB-F279F45D14E9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54869-F69B-4888-B4DC-E636D3763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47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71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62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01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13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85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90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73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40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71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28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스크롤을 내려 보시면</a:t>
            </a:r>
            <a:r>
              <a:rPr lang="en-US" altLang="ko-KR" dirty="0"/>
              <a:t>, </a:t>
            </a:r>
            <a:r>
              <a:rPr lang="en-US" altLang="ko-KR"/>
              <a:t> </a:t>
            </a:r>
            <a:r>
              <a:rPr lang="ko-KR" altLang="en-US"/>
              <a:t>왼쪽</a:t>
            </a:r>
            <a:r>
              <a:rPr lang="en-US" altLang="ko-KR"/>
              <a:t> </a:t>
            </a:r>
            <a:r>
              <a:rPr lang="ko-KR" altLang="en-US"/>
              <a:t>컬럼에서</a:t>
            </a:r>
            <a:r>
              <a:rPr lang="en-US" altLang="ko-KR"/>
              <a:t> </a:t>
            </a:r>
            <a:r>
              <a:rPr lang="ko-KR" altLang="en-US" dirty="0"/>
              <a:t>오른쪽 박스처럼 필터링이 가능합니다</a:t>
            </a:r>
            <a:r>
              <a:rPr lang="en-US" altLang="ko-KR" dirty="0"/>
              <a:t>.  </a:t>
            </a:r>
            <a:r>
              <a:rPr lang="ko-KR" altLang="en-US" dirty="0"/>
              <a:t>필터를 진행한 경우 가운데 표와 같이</a:t>
            </a:r>
            <a:r>
              <a:rPr lang="en-US" altLang="ko-KR" dirty="0"/>
              <a:t>, human</a:t>
            </a:r>
            <a:r>
              <a:rPr lang="ko-KR" altLang="en-US" dirty="0"/>
              <a:t> </a:t>
            </a:r>
            <a:r>
              <a:rPr lang="en-US" altLang="ko-KR" dirty="0"/>
              <a:t>liver</a:t>
            </a:r>
            <a:r>
              <a:rPr lang="ko-KR" altLang="en-US" dirty="0"/>
              <a:t> </a:t>
            </a:r>
            <a:r>
              <a:rPr lang="en-US" altLang="ko-KR" dirty="0"/>
              <a:t>tissue</a:t>
            </a:r>
            <a:r>
              <a:rPr lang="ko-KR" altLang="en-US" dirty="0"/>
              <a:t> 의 </a:t>
            </a:r>
            <a:r>
              <a:rPr lang="en-US" altLang="ko-KR" dirty="0"/>
              <a:t>chip-seq, histone chip-seq, </a:t>
            </a:r>
            <a:r>
              <a:rPr lang="en-US" altLang="ko-KR" dirty="0" err="1"/>
              <a:t>dnase</a:t>
            </a:r>
            <a:r>
              <a:rPr lang="en-US" altLang="ko-KR" dirty="0"/>
              <a:t>-seq </a:t>
            </a:r>
            <a:r>
              <a:rPr lang="ko-KR" altLang="en-US" dirty="0"/>
              <a:t>등의 </a:t>
            </a:r>
            <a:r>
              <a:rPr lang="en-US" altLang="ko-KR" dirty="0"/>
              <a:t>data</a:t>
            </a:r>
            <a:r>
              <a:rPr lang="ko-KR" altLang="en-US" dirty="0"/>
              <a:t>를 확인하실 수 있습니다</a:t>
            </a:r>
            <a:r>
              <a:rPr lang="en-US" altLang="ko-KR" dirty="0"/>
              <a:t>. </a:t>
            </a:r>
            <a:r>
              <a:rPr lang="ko-KR" altLang="en-US" dirty="0"/>
              <a:t>이러한 </a:t>
            </a:r>
            <a:r>
              <a:rPr lang="en-US" altLang="ko-KR" dirty="0" err="1"/>
              <a:t>dna</a:t>
            </a:r>
            <a:r>
              <a:rPr lang="ko-KR" altLang="en-US" dirty="0"/>
              <a:t>의 </a:t>
            </a:r>
            <a:r>
              <a:rPr lang="en-US" altLang="ko-KR" dirty="0"/>
              <a:t>binding element assay </a:t>
            </a:r>
            <a:r>
              <a:rPr lang="ko-KR" altLang="en-US" dirty="0"/>
              <a:t>의 경우</a:t>
            </a:r>
            <a:r>
              <a:rPr lang="en-US" altLang="ko-KR" dirty="0"/>
              <a:t>, transcript data</a:t>
            </a:r>
            <a:r>
              <a:rPr lang="ko-KR" altLang="en-US" dirty="0"/>
              <a:t>와는 다르게 대상 </a:t>
            </a:r>
            <a:r>
              <a:rPr lang="en-US" altLang="ko-KR" dirty="0"/>
              <a:t>DNA</a:t>
            </a:r>
            <a:r>
              <a:rPr lang="ko-KR" altLang="en-US" dirty="0"/>
              <a:t>가 어디에 </a:t>
            </a:r>
            <a:r>
              <a:rPr lang="en-US" altLang="ko-KR" dirty="0"/>
              <a:t>interaction </a:t>
            </a:r>
            <a:r>
              <a:rPr lang="ko-KR" altLang="en-US" dirty="0"/>
              <a:t>하는지를  파일로 확인하실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물론</a:t>
            </a:r>
            <a:r>
              <a:rPr lang="en-US" altLang="ko-KR" dirty="0"/>
              <a:t>, list</a:t>
            </a:r>
            <a:r>
              <a:rPr lang="ko-KR" altLang="en-US" dirty="0"/>
              <a:t>나 </a:t>
            </a:r>
            <a:r>
              <a:rPr lang="en-US" altLang="ko-KR" dirty="0"/>
              <a:t>ENCODE </a:t>
            </a:r>
            <a:r>
              <a:rPr lang="ko-KR" altLang="en-US" dirty="0"/>
              <a:t>내의 기능을 이용한 확인이 가능하지만</a:t>
            </a:r>
            <a:r>
              <a:rPr lang="en-US" altLang="ko-KR" dirty="0"/>
              <a:t>, </a:t>
            </a:r>
            <a:r>
              <a:rPr lang="ko-KR" altLang="en-US" dirty="0"/>
              <a:t>편의를 위해서 앞선 강의에서 설명해주신 </a:t>
            </a:r>
            <a:r>
              <a:rPr lang="en-US" altLang="ko-KR" dirty="0"/>
              <a:t>UCSC genome browser </a:t>
            </a:r>
            <a:r>
              <a:rPr lang="ko-KR" altLang="en-US" dirty="0"/>
              <a:t>에 </a:t>
            </a:r>
            <a:r>
              <a:rPr lang="en-US" altLang="ko-KR" dirty="0"/>
              <a:t>export</a:t>
            </a:r>
            <a:r>
              <a:rPr lang="ko-KR" altLang="en-US" dirty="0"/>
              <a:t>하여 필요한 부분을 찾아보거나</a:t>
            </a:r>
            <a:r>
              <a:rPr lang="en-US" altLang="ko-KR" dirty="0"/>
              <a:t>, UCSC table browser </a:t>
            </a:r>
            <a:r>
              <a:rPr lang="ko-KR" altLang="en-US" dirty="0"/>
              <a:t>를 이용하여 여러 </a:t>
            </a:r>
            <a:r>
              <a:rPr lang="en-US" altLang="ko-KR" dirty="0"/>
              <a:t>data</a:t>
            </a:r>
            <a:r>
              <a:rPr lang="ko-KR" altLang="en-US" dirty="0"/>
              <a:t>를 모아서 </a:t>
            </a:r>
            <a:r>
              <a:rPr lang="en-US" altLang="ko-KR" dirty="0"/>
              <a:t>export </a:t>
            </a:r>
            <a:r>
              <a:rPr lang="ko-KR" altLang="en-US" dirty="0"/>
              <a:t>할 수 있도록 하는 기능이 존재합니다</a:t>
            </a:r>
            <a:r>
              <a:rPr lang="en-US" altLang="ko-KR" dirty="0"/>
              <a:t>. </a:t>
            </a:r>
            <a:r>
              <a:rPr lang="ko-KR" altLang="en-US" dirty="0"/>
              <a:t>따라서 이번 실습에서는 이들을 </a:t>
            </a:r>
            <a:r>
              <a:rPr lang="en-US" altLang="ko-KR" dirty="0"/>
              <a:t>export </a:t>
            </a:r>
            <a:r>
              <a:rPr lang="ko-KR" altLang="en-US" dirty="0"/>
              <a:t>하여 </a:t>
            </a:r>
            <a:r>
              <a:rPr lang="en-US" altLang="ko-KR" dirty="0"/>
              <a:t>UCSC</a:t>
            </a:r>
            <a:r>
              <a:rPr lang="ko-KR" altLang="en-US" dirty="0"/>
              <a:t>에서 한번 열어보도록 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64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93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93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93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77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15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702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77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579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03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88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295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04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257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60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845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290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6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18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39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14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91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87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CD1D9-9F18-4840-8111-92111FC8F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EEE7A-161C-784F-9641-1FFB3EDBD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F7ED8-3975-B542-BC69-3664BB42C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C914-DCC6-9341-859F-4AA32CD7105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C7922-788B-BA41-9A81-C886069F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5BED3-229A-EF4E-958B-EAA7D9AD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79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7C2A-DEC5-8249-896F-0FE5BA15C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BE781-A168-854F-9380-DC1883A7F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2E35-5EBD-504B-ABDF-74D124C3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C914-DCC6-9341-859F-4AA32CD7105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63A52-56F5-6144-9D8C-2096133E3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2282C-1130-7345-B08B-03455783A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66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0F7BB9-E0EF-1F45-8433-934B5DA0B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5A429C-0B96-844F-9E5A-5D7982E5D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05F2E-2D5D-DD4A-B4CB-916284ECC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C914-DCC6-9341-859F-4AA32CD7105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56DE1-C428-1F46-AF01-095CC7F9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E3858-2487-F143-8AA0-06F0EFAB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04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1B7E9-5E93-6E4D-B3C0-A40B7F64C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75"/>
            <a:ext cx="10515600" cy="577850"/>
          </a:xfrm>
        </p:spPr>
        <p:txBody>
          <a:bodyPr anchor="b">
            <a:noAutofit/>
          </a:bodyPr>
          <a:lstStyle>
            <a:lvl1pPr>
              <a:defRPr sz="32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48F7D-77EE-A949-BEEB-863F20AEB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8500"/>
            <a:ext cx="10515600" cy="60229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2CB78-B555-3B46-89BE-92AC3980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C914-DCC6-9341-859F-4AA32CD7105F}" type="datetimeFigureOut">
              <a:rPr lang="en-US" smtClean="0"/>
              <a:t>6/28/2021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A4107-FA29-C649-BB98-806B3191D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1D48A-514F-2447-B4E6-78642F2FC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35A8CB-8DBE-4BBB-8973-8F5DD43569C6}"/>
              </a:ext>
            </a:extLst>
          </p:cNvPr>
          <p:cNvCxnSpPr/>
          <p:nvPr userDrawn="1"/>
        </p:nvCxnSpPr>
        <p:spPr>
          <a:xfrm>
            <a:off x="838200" y="620712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758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F4F5-139C-5D45-AC61-E06E6820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604FA-56FC-484B-BF15-A8E1927AC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E8FF8-8CFF-114B-B1FE-6B5301DE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C914-DCC6-9341-859F-4AA32CD7105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7446B-7B28-1D40-BAAF-9118D526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F07DE-ED06-E047-BEF0-9535639B2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7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F73D9-61FA-F247-98F5-9D0B9606D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9A392-0FD8-874C-8578-43C2913E4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2F002-7D8F-3C42-A71A-ED595C383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DB5C7-98B6-9A45-9C6F-E81CB2F3D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C914-DCC6-9341-859F-4AA32CD7105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1284D-5A94-A345-BFCC-6DB226728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D4EC7-453C-1F49-9805-16FFD13A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58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24AF-1EC1-194B-B53C-E5FD84A78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FE9BC-EC63-744E-B82A-B0E40033A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8F9EF-B906-1744-A2EB-DC8FB9019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8FFE9-18C4-9C45-8EF9-8A5B8AA34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A50ED-A826-F14D-BC67-F71E6F724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B554E-2ECB-9841-ACAC-1E64A1477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C914-DCC6-9341-859F-4AA32CD7105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5DB29-E56C-6C47-9785-297B960FD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E4A7CD-8CE9-7D46-BD53-F0837D2C9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82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454ED-D0F6-7043-B40C-6A3A18AD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93AA3-6C89-DA47-AF24-D2883DD9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C914-DCC6-9341-859F-4AA32CD7105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981FE7-4FD0-A840-8F89-32B2BF465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76241-94DF-014D-BAA6-B0296B02A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68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45F8BF-59B9-624C-AAA9-93D020BD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C914-DCC6-9341-859F-4AA32CD7105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DE5DEC-365A-AE4F-941E-C9BBE807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9BE53-61F2-F64A-B782-1DC68E25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09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76291-3CC6-8341-A3A9-37B35CDBB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3252-8F72-1B4F-9302-0E831CF35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99E3B-272B-9449-9F5F-C87017B56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C621-8469-6342-B176-F9B2EDB7B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C914-DCC6-9341-859F-4AA32CD7105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67076-B15A-E543-9001-AC4A0B517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DD11B-EBCF-C042-94A4-EDFBE637F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69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49DE-4714-F446-B111-93229FC7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0770FB-B057-A045-B05D-C804DE8C18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A6B98-BB36-2C49-AA04-A9EB66C95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5C2AC-BC2E-1B42-ABC7-45FE533B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C914-DCC6-9341-859F-4AA32CD7105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8E961-A3D9-0E42-AE08-A037EF9B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E56EC-B730-3642-AA40-C1E228B2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62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3D9AC7-7C95-0F44-A4F7-A7B4094D3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614D2-C444-A242-AAF9-307EED4D6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08FD5-BE3B-C643-9966-8915AA97AF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C914-DCC6-9341-859F-4AA32CD7105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EE21A-655B-6D44-B93E-E0AA510AD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A78BA-191E-BC49-8599-CA4052ACA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62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texportal.org/hom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texportal.org/home/tissueSummaryPag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texportal.org/home/gene/SHMT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texportal.org/home/gene/SHMT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codeproject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ncodeproject.org/matrix/?type=Experiment&amp;control_type!=*&amp;status=released&amp;perturbed=fals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tools/profileGraph.cgi?ID=GDS4389:202404_s_a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cbi.nlm.nih.gov/geo/gds/analyze/analyze.cgi?ID=GDS4389&amp;dist=0&amp;method=2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query/acc.cgi?acc=GSE157681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obank.ndph.ox.ac.uk/showcase/showcase/exinfo/ShowcaseUserGuide.pdf" TargetMode="External"/><Relationship Id="rId4" Type="http://schemas.openxmlformats.org/officeDocument/2006/relationships/hyperlink" Target="https://www.ukbiobank.ac.uk/enable-your-research/about-our-dat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iobank.ndph.ox.ac.uk/showcase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omad.broadinstitute.org/gene/DNMT3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nomad.broadinstitute.org/variant/20-31390222-T-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nomad.broadinstitute.org/variant/20-31390222-T-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937C-9DE0-F947-ADDC-953487D5A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NGS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통한 중개연구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4000" dirty="0">
                <a:latin typeface="Arial" panose="020B0604020202020204" pitchFamily="34" charset="0"/>
                <a:cs typeface="Arial" panose="020B0604020202020204" pitchFamily="34" charset="0"/>
              </a:rPr>
              <a:t>“Public data repository </a:t>
            </a:r>
            <a:r>
              <a:rPr lang="ko-KR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활용</a:t>
            </a:r>
            <a:r>
              <a:rPr lang="en-US" altLang="ko-KR" sz="40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C92E1-5B19-EB4C-A8AE-AC2542FB9F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2021.06.28.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유태경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심형태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612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71ACA-8BF8-4810-B24F-B9BAE6AE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GTEx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80844-FC78-40BD-8CCB-A2FC9D66C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648" y="6394630"/>
            <a:ext cx="10253472" cy="4347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hlinkClick r:id="rId3"/>
              </a:rPr>
              <a:t>https://gtexportal.org/home/</a:t>
            </a:r>
            <a:r>
              <a:rPr lang="en-US" sz="1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25C35-82C8-4DC1-9A83-3272A7A55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42096"/>
            <a:ext cx="10372344" cy="554458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F6557B9-4036-41A9-8F9E-2B2DEE16CAAC}"/>
              </a:ext>
            </a:extLst>
          </p:cNvPr>
          <p:cNvSpPr/>
          <p:nvPr/>
        </p:nvSpPr>
        <p:spPr>
          <a:xfrm>
            <a:off x="891540" y="4105656"/>
            <a:ext cx="204216" cy="1371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66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899F-68B4-4C06-9EB3-E94BFF358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GTEx</a:t>
            </a:r>
            <a:r>
              <a:rPr lang="en-US" dirty="0"/>
              <a:t> V8 Dataset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49B69-0ED0-4E61-84C6-0BF6A2D58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63" y="6382778"/>
            <a:ext cx="10515600" cy="462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3"/>
              </a:rPr>
              <a:t>https://www.gtexportal.org/home/tissueSummaryPage</a:t>
            </a:r>
            <a:r>
              <a:rPr lang="en-US" sz="18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A5C8B2-0EFA-4688-BDD4-2117DE1E8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125" y="2945812"/>
            <a:ext cx="9145276" cy="3372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1D6C7D-D256-4E62-92D4-A454291FB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42" y="753373"/>
            <a:ext cx="5045021" cy="2237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4E16B6-F3F9-4ED4-9EC7-0F50157A2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146" y="666490"/>
            <a:ext cx="4610743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94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E9C33-448E-484B-AE58-17F0A65C7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GTEx</a:t>
            </a:r>
            <a:r>
              <a:rPr lang="en-US" dirty="0"/>
              <a:t> example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999FA-D996-42CB-BAB3-25C59358D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65714"/>
            <a:ext cx="10515600" cy="4315238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FB4EC206-0D9E-4016-87FE-AA00A1E1D29C}"/>
              </a:ext>
            </a:extLst>
          </p:cNvPr>
          <p:cNvSpPr/>
          <p:nvPr/>
        </p:nvSpPr>
        <p:spPr>
          <a:xfrm rot="10800000">
            <a:off x="8085847" y="1398587"/>
            <a:ext cx="146699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1E92E-8056-410F-8A22-168073EFAFDC}"/>
              </a:ext>
            </a:extLst>
          </p:cNvPr>
          <p:cNvSpPr txBox="1"/>
          <p:nvPr/>
        </p:nvSpPr>
        <p:spPr>
          <a:xfrm>
            <a:off x="5333238" y="22121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https://gtexportal.org/home/gene/SHMT2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63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EBB9-FFF5-4DF3-AEC0-67A2A45F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GTEx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65294-B1A5-494F-82E0-038024F6D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B7C1B-0F61-4774-9898-D6918573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37" b="976"/>
          <a:stretch/>
        </p:blipFill>
        <p:spPr>
          <a:xfrm>
            <a:off x="838200" y="665714"/>
            <a:ext cx="10515600" cy="6163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BD327-B4A5-4231-9518-48A396DC85F7}"/>
              </a:ext>
            </a:extLst>
          </p:cNvPr>
          <p:cNvSpPr txBox="1"/>
          <p:nvPr/>
        </p:nvSpPr>
        <p:spPr>
          <a:xfrm>
            <a:off x="5333238" y="22121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https://gtexportal.org/home/gene/SHMT2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7834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B61B8-0480-4998-A4BA-A2F7AD598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855B13-B468-4C48-B7F3-D458BA111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942" y="1075996"/>
            <a:ext cx="7278116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67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803DB-B530-44E7-9E82-07390DBE0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D7A39-2CD3-4144-95CE-10E156091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https://www.encodeproject.org/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CD852-E26C-401B-A5B5-8A0530579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60" y="1342359"/>
            <a:ext cx="10515600" cy="498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31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3AFE7-7A0F-4EA5-A88F-D9A7A96B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978FB-657E-40C9-B133-F94CC280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81050"/>
            <a:ext cx="10515600" cy="499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68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10E4-5711-400C-B80B-4EA4B143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CC373-571A-4C13-B28E-980FAC88C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87461-59D9-48E2-8A0F-F02BD4907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98500"/>
            <a:ext cx="10533454" cy="6022975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5DB47A4D-13F3-4FDE-8F56-946E26BCA3D2}"/>
              </a:ext>
            </a:extLst>
          </p:cNvPr>
          <p:cNvSpPr/>
          <p:nvPr/>
        </p:nvSpPr>
        <p:spPr>
          <a:xfrm rot="16200000">
            <a:off x="1621724" y="1511829"/>
            <a:ext cx="202561" cy="45942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123F03D-A5E0-41BE-8332-A9D0B50754B9}"/>
              </a:ext>
            </a:extLst>
          </p:cNvPr>
          <p:cNvSpPr/>
          <p:nvPr/>
        </p:nvSpPr>
        <p:spPr>
          <a:xfrm rot="13688205">
            <a:off x="1615799" y="956997"/>
            <a:ext cx="214406" cy="42476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D1C61E-77AA-4D70-B9F0-481E86225474}"/>
              </a:ext>
            </a:extLst>
          </p:cNvPr>
          <p:cNvSpPr txBox="1"/>
          <p:nvPr/>
        </p:nvSpPr>
        <p:spPr>
          <a:xfrm>
            <a:off x="5148330" y="38096"/>
            <a:ext cx="6098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https://www.encodeproject.org/matrix/?type=Experiment&amp;control_type!=*&amp;status=released&amp;perturbed=false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2327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CA18-E537-42BF-AAE2-51BC146AE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2CD9-F02F-49F9-9866-04797ACB6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3A017-BFA1-49F3-B30A-49BA26274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089" y="698499"/>
            <a:ext cx="8007821" cy="60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90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9390-72BB-4D5F-B54E-A23B0080C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E04CB4-722D-4CEC-87F5-2F1010B1E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756520"/>
            <a:ext cx="10393052" cy="439467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15AB9B-D5A2-4D0B-ADBB-6F8FCB08ED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1" r="3776"/>
          <a:stretch/>
        </p:blipFill>
        <p:spPr>
          <a:xfrm>
            <a:off x="9034805" y="800721"/>
            <a:ext cx="2441543" cy="55016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12309FD-A66B-4EE9-A346-B64FB548D398}"/>
              </a:ext>
            </a:extLst>
          </p:cNvPr>
          <p:cNvSpPr/>
          <p:nvPr/>
        </p:nvSpPr>
        <p:spPr>
          <a:xfrm>
            <a:off x="1830205" y="5765709"/>
            <a:ext cx="214406" cy="42476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9369B9D-13F3-4187-8775-B9D547687DCD}"/>
              </a:ext>
            </a:extLst>
          </p:cNvPr>
          <p:cNvSpPr/>
          <p:nvPr/>
        </p:nvSpPr>
        <p:spPr>
          <a:xfrm>
            <a:off x="10148373" y="650626"/>
            <a:ext cx="214406" cy="42476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1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D010-1AB8-4BA6-8CAD-2E8CEF37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0CC1-3553-4561-8633-19C269A93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GnomAD</a:t>
            </a:r>
            <a:r>
              <a:rPr lang="en-US" dirty="0"/>
              <a:t> (Rare Variants)</a:t>
            </a:r>
          </a:p>
          <a:p>
            <a:r>
              <a:rPr lang="en-US" dirty="0" err="1"/>
              <a:t>GTEx</a:t>
            </a:r>
            <a:r>
              <a:rPr lang="en-US" dirty="0"/>
              <a:t> (Tissue Specific Gene Expression and </a:t>
            </a:r>
            <a:r>
              <a:rPr lang="en-US" dirty="0" err="1"/>
              <a:t>eQTL</a:t>
            </a:r>
            <a:r>
              <a:rPr lang="en-US" dirty="0"/>
              <a:t>)</a:t>
            </a:r>
          </a:p>
          <a:p>
            <a:r>
              <a:rPr lang="en-US" dirty="0"/>
              <a:t>ENCODE (DNA Element)</a:t>
            </a:r>
          </a:p>
          <a:p>
            <a:r>
              <a:rPr lang="en-US" dirty="0"/>
              <a:t>GEO (Gene Expression Datasets and raw files from SRA)</a:t>
            </a:r>
          </a:p>
          <a:p>
            <a:r>
              <a:rPr lang="en-US" dirty="0"/>
              <a:t>UK Biobank (Some introductions)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59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F1E8-AB8A-4149-AC64-9A856A8E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F14256-7F4F-46E3-B4BF-226176D3C1B1}"/>
              </a:ext>
            </a:extLst>
          </p:cNvPr>
          <p:cNvGrpSpPr/>
          <p:nvPr/>
        </p:nvGrpSpPr>
        <p:grpSpPr>
          <a:xfrm>
            <a:off x="1583469" y="739229"/>
            <a:ext cx="9025061" cy="6090196"/>
            <a:chOff x="1421872" y="767804"/>
            <a:chExt cx="9025061" cy="609019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1F6F00-B618-44F1-9D86-A3DBADBA6CED}"/>
                </a:ext>
              </a:extLst>
            </p:cNvPr>
            <p:cNvGrpSpPr/>
            <p:nvPr/>
          </p:nvGrpSpPr>
          <p:grpSpPr>
            <a:xfrm>
              <a:off x="1440200" y="767804"/>
              <a:ext cx="8906524" cy="2790727"/>
              <a:chOff x="238801" y="1108173"/>
              <a:chExt cx="11115000" cy="348272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DD880A2-F132-4BAA-A168-A23E2D9C5C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769"/>
              <a:stretch/>
            </p:blipFill>
            <p:spPr>
              <a:xfrm>
                <a:off x="238801" y="1108173"/>
                <a:ext cx="11115000" cy="3057952"/>
              </a:xfrm>
              <a:prstGeom prst="rect">
                <a:avLst/>
              </a:prstGeom>
            </p:spPr>
          </p:pic>
          <p:sp>
            <p:nvSpPr>
              <p:cNvPr id="5" name="Arrow: Down 4">
                <a:extLst>
                  <a:ext uri="{FF2B5EF4-FFF2-40B4-BE49-F238E27FC236}">
                    <a16:creationId xmlns:a16="http://schemas.microsoft.com/office/drawing/2014/main" id="{9C6B0B1A-7020-474B-9788-D4E1521B74CD}"/>
                  </a:ext>
                </a:extLst>
              </p:cNvPr>
              <p:cNvSpPr/>
              <p:nvPr/>
            </p:nvSpPr>
            <p:spPr>
              <a:xfrm rot="10800000">
                <a:off x="5847394" y="4166125"/>
                <a:ext cx="214406" cy="424768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4CCBFE9C-5B1D-41ED-BDB4-5A0D7EFA75C8}"/>
                  </a:ext>
                </a:extLst>
              </p:cNvPr>
              <p:cNvSpPr/>
              <p:nvPr/>
            </p:nvSpPr>
            <p:spPr>
              <a:xfrm rot="10800000">
                <a:off x="5517456" y="3138603"/>
                <a:ext cx="214406" cy="424768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63C661C-1BBB-4A83-9DB2-B8383E739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2257"/>
            <a:stretch/>
          </p:blipFill>
          <p:spPr>
            <a:xfrm>
              <a:off x="1421872" y="3680435"/>
              <a:ext cx="9025061" cy="31775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6610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270C-2BEB-4083-9EDC-188704A2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 / Export to UCSC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118932-2737-4B46-B58F-658D7D9D9FF7}"/>
              </a:ext>
            </a:extLst>
          </p:cNvPr>
          <p:cNvGrpSpPr/>
          <p:nvPr/>
        </p:nvGrpSpPr>
        <p:grpSpPr>
          <a:xfrm>
            <a:off x="838200" y="698499"/>
            <a:ext cx="10515600" cy="2891205"/>
            <a:chOff x="559409" y="881353"/>
            <a:chExt cx="10983858" cy="28905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CE22E3-E864-4BBC-AC99-24E9EFC80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1423"/>
            <a:stretch/>
          </p:blipFill>
          <p:spPr>
            <a:xfrm>
              <a:off x="559409" y="881353"/>
              <a:ext cx="10983858" cy="2890548"/>
            </a:xfrm>
            <a:prstGeom prst="rect">
              <a:avLst/>
            </a:prstGeom>
          </p:spPr>
        </p:pic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B5BAAA07-F585-4BA5-A80A-C83C33A7CFC3}"/>
                </a:ext>
              </a:extLst>
            </p:cNvPr>
            <p:cNvSpPr/>
            <p:nvPr/>
          </p:nvSpPr>
          <p:spPr>
            <a:xfrm rot="13500000">
              <a:off x="3291885" y="1145039"/>
              <a:ext cx="171805" cy="34036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CB3D4598-D023-4745-8A50-33B8C015CC2A}"/>
                </a:ext>
              </a:extLst>
            </p:cNvPr>
            <p:cNvSpPr/>
            <p:nvPr/>
          </p:nvSpPr>
          <p:spPr>
            <a:xfrm rot="16200000">
              <a:off x="3302416" y="1619183"/>
              <a:ext cx="155298" cy="31038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594AE10-4DCB-4E68-B1D1-E1B0A4262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09986"/>
            <a:ext cx="10515600" cy="277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80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1E9A-D52F-482F-B02E-A16FFD2C9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 / Export using UCSC Table Browser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B7B085-E579-42E9-9075-A92860A1A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785105"/>
            <a:ext cx="10515600" cy="5602115"/>
          </a:xfr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CE2059FF-4621-49B0-83E6-158D246BDEF1}"/>
              </a:ext>
            </a:extLst>
          </p:cNvPr>
          <p:cNvSpPr/>
          <p:nvPr/>
        </p:nvSpPr>
        <p:spPr>
          <a:xfrm rot="16200000">
            <a:off x="618249" y="2296769"/>
            <a:ext cx="146699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25F4930-B9DF-45DC-B03A-0A47D7D26BE8}"/>
              </a:ext>
            </a:extLst>
          </p:cNvPr>
          <p:cNvSpPr/>
          <p:nvPr/>
        </p:nvSpPr>
        <p:spPr>
          <a:xfrm rot="16200000">
            <a:off x="618247" y="5239996"/>
            <a:ext cx="146699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38F145C-F392-4B70-990F-8B93EA42A7C0}"/>
              </a:ext>
            </a:extLst>
          </p:cNvPr>
          <p:cNvSpPr/>
          <p:nvPr/>
        </p:nvSpPr>
        <p:spPr>
          <a:xfrm rot="16200000">
            <a:off x="618250" y="5926294"/>
            <a:ext cx="146699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82962-3727-49F6-B179-48E456EA5414}"/>
              </a:ext>
            </a:extLst>
          </p:cNvPr>
          <p:cNvSpPr txBox="1"/>
          <p:nvPr/>
        </p:nvSpPr>
        <p:spPr>
          <a:xfrm>
            <a:off x="2605640" y="5336836"/>
            <a:ext cx="1117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Optional filename</a:t>
            </a:r>
          </a:p>
        </p:txBody>
      </p:sp>
    </p:spTree>
    <p:extLst>
      <p:ext uri="{BB962C8B-B14F-4D97-AF65-F5344CB8AC3E}">
        <p14:creationId xmlns:p14="http://schemas.microsoft.com/office/powerpoint/2010/main" val="1367590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C918-2273-477E-91D9-39639A6D9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 / a Example of UCSC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EAB6D-C640-459B-A853-E7196EF8F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"/>
          <a:stretch/>
        </p:blipFill>
        <p:spPr>
          <a:xfrm>
            <a:off x="838200" y="806662"/>
            <a:ext cx="10515600" cy="449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01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692D5-5F76-4A86-9C35-ED7F7AC5C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 / download experiment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D68EE-677A-44A1-84D7-EB0179C2F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09378-884A-440B-96B4-16D0F1E49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27"/>
          <a:stretch/>
        </p:blipFill>
        <p:spPr>
          <a:xfrm>
            <a:off x="838200" y="698500"/>
            <a:ext cx="10531299" cy="587375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BE6A4AE5-9943-4F96-96FC-A03AB8EFA5B1}"/>
              </a:ext>
            </a:extLst>
          </p:cNvPr>
          <p:cNvSpPr/>
          <p:nvPr/>
        </p:nvSpPr>
        <p:spPr>
          <a:xfrm rot="10800000">
            <a:off x="5342647" y="3709987"/>
            <a:ext cx="146699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7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48B2-DDE9-48AF-AE3D-F66DB726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 / download the links list using download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D3D19-2FB3-4503-BEA3-26F29D81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09" y="653731"/>
            <a:ext cx="10401300" cy="3290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A98399-3FBE-4E91-AA1E-04100053EA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541"/>
          <a:stretch/>
        </p:blipFill>
        <p:spPr>
          <a:xfrm>
            <a:off x="862009" y="4084661"/>
            <a:ext cx="10401300" cy="241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64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91263B-D5BF-4B95-B80E-9FE276736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"/>
          <a:stretch/>
        </p:blipFill>
        <p:spPr>
          <a:xfrm>
            <a:off x="923042" y="852144"/>
            <a:ext cx="10408905" cy="4578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0619A7-56C4-45E6-9301-10D770D6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314680-E9E3-41B1-A224-6925E82E4099}"/>
              </a:ext>
            </a:extLst>
          </p:cNvPr>
          <p:cNvSpPr/>
          <p:nvPr/>
        </p:nvSpPr>
        <p:spPr>
          <a:xfrm>
            <a:off x="923043" y="4699001"/>
            <a:ext cx="1943100" cy="674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7BF1901-E1C8-4090-A4DB-F1B8C9699656}"/>
              </a:ext>
            </a:extLst>
          </p:cNvPr>
          <p:cNvSpPr/>
          <p:nvPr/>
        </p:nvSpPr>
        <p:spPr>
          <a:xfrm rot="16200000">
            <a:off x="8353652" y="3282399"/>
            <a:ext cx="146699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5B05B-2137-4FB9-A832-B798756E62B4}"/>
              </a:ext>
            </a:extLst>
          </p:cNvPr>
          <p:cNvSpPr txBox="1"/>
          <p:nvPr/>
        </p:nvSpPr>
        <p:spPr>
          <a:xfrm>
            <a:off x="1181673" y="6005856"/>
            <a:ext cx="982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Generally, a study using high-throughput sequencing provides its sequencing data by GEO </a:t>
            </a:r>
            <a:r>
              <a:rPr lang="en-US" b="1" i="1" dirty="0"/>
              <a:t>Accession No.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DC84B-F89D-4E22-A11C-9BF98C3D5520}"/>
              </a:ext>
            </a:extLst>
          </p:cNvPr>
          <p:cNvSpPr txBox="1"/>
          <p:nvPr/>
        </p:nvSpPr>
        <p:spPr>
          <a:xfrm>
            <a:off x="5045298" y="5533476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https://www.ncbi.nlm.nih.gov/geo/</a:t>
            </a:r>
          </a:p>
        </p:txBody>
      </p:sp>
    </p:spTree>
    <p:extLst>
      <p:ext uri="{BB962C8B-B14F-4D97-AF65-F5344CB8AC3E}">
        <p14:creationId xmlns:p14="http://schemas.microsoft.com/office/powerpoint/2010/main" val="4092668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0C13F-11F7-4BC5-9CBF-5CC6E38C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/ Pre-curated Dataset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19751-0672-4F21-933A-D87529CD5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98501"/>
            <a:ext cx="10515600" cy="5779566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D89D6E3D-A184-41AF-80B1-7E0D5AE89947}"/>
              </a:ext>
            </a:extLst>
          </p:cNvPr>
          <p:cNvSpPr/>
          <p:nvPr/>
        </p:nvSpPr>
        <p:spPr>
          <a:xfrm rot="16200000">
            <a:off x="2105253" y="1024974"/>
            <a:ext cx="146699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A7D674B-C423-48D6-953A-C4D0FAC5BBC4}"/>
              </a:ext>
            </a:extLst>
          </p:cNvPr>
          <p:cNvSpPr/>
          <p:nvPr/>
        </p:nvSpPr>
        <p:spPr>
          <a:xfrm rot="16200000">
            <a:off x="618248" y="1767924"/>
            <a:ext cx="146702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B490372-B82B-4170-B61C-EC1D1017A817}"/>
              </a:ext>
            </a:extLst>
          </p:cNvPr>
          <p:cNvSpPr/>
          <p:nvPr/>
        </p:nvSpPr>
        <p:spPr>
          <a:xfrm rot="16200000">
            <a:off x="2398454" y="4844499"/>
            <a:ext cx="146702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80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31DA1-33EE-47A7-917C-338F3CD5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/ Pre-curated Dataset 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0901E-2EF0-4964-B375-AFA1A3F06A8A}"/>
              </a:ext>
            </a:extLst>
          </p:cNvPr>
          <p:cNvSpPr txBox="1"/>
          <p:nvPr/>
        </p:nvSpPr>
        <p:spPr>
          <a:xfrm>
            <a:off x="1866900" y="6050050"/>
            <a:ext cx="9865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https://www.ncbi.nlm.nih.gov/geo/tools/profileGraph.cgi?ID=GDS4389:202404_s_at</a:t>
            </a:r>
            <a:r>
              <a:rPr lang="en-US" dirty="0"/>
              <a:t> </a:t>
            </a:r>
            <a:r>
              <a:rPr lang="en-US"/>
              <a:t>(Marker) 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7B9A61-405F-4AE6-A9B8-BB54C1DDEAB0}"/>
              </a:ext>
            </a:extLst>
          </p:cNvPr>
          <p:cNvGrpSpPr/>
          <p:nvPr/>
        </p:nvGrpSpPr>
        <p:grpSpPr>
          <a:xfrm>
            <a:off x="838200" y="827685"/>
            <a:ext cx="10572519" cy="5202630"/>
            <a:chOff x="838200" y="827685"/>
            <a:chExt cx="10572519" cy="52026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F1ABB3-BDFF-44C3-B528-049D749A1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827685"/>
              <a:ext cx="10572519" cy="5202630"/>
            </a:xfrm>
            <a:prstGeom prst="rect">
              <a:avLst/>
            </a:prstGeom>
          </p:spPr>
        </p:pic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26DD2DB3-9EF3-48D3-9651-E98BC7E4DE04}"/>
                </a:ext>
              </a:extLst>
            </p:cNvPr>
            <p:cNvSpPr/>
            <p:nvPr/>
          </p:nvSpPr>
          <p:spPr>
            <a:xfrm rot="16200000">
              <a:off x="3995412" y="4943575"/>
              <a:ext cx="146702" cy="293202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226E897-13BE-4166-AF8B-B49D4E7DBF31}"/>
              </a:ext>
            </a:extLst>
          </p:cNvPr>
          <p:cNvSpPr/>
          <p:nvPr/>
        </p:nvSpPr>
        <p:spPr>
          <a:xfrm rot="16200000">
            <a:off x="1641149" y="6104974"/>
            <a:ext cx="146702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E3A30B-F70C-4406-839B-1EBAC2A33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741" y="3383485"/>
            <a:ext cx="10107436" cy="25721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360701-3568-48C0-9FFB-4157CF1E217B}"/>
              </a:ext>
            </a:extLst>
          </p:cNvPr>
          <p:cNvSpPr txBox="1"/>
          <p:nvPr/>
        </p:nvSpPr>
        <p:spPr>
          <a:xfrm>
            <a:off x="1866899" y="6425044"/>
            <a:ext cx="9865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https://www.ncbi.nlm.nih.gov/geo/gds/analyze/analyze.cgi?ID=GDS4389&amp;dist=0&amp;method=2</a:t>
            </a:r>
            <a:r>
              <a:rPr lang="en-US" dirty="0"/>
              <a:t> (Heatmap)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7AD30B5-436A-4F09-9D7C-2472E552C98B}"/>
              </a:ext>
            </a:extLst>
          </p:cNvPr>
          <p:cNvSpPr/>
          <p:nvPr/>
        </p:nvSpPr>
        <p:spPr>
          <a:xfrm rot="16200000">
            <a:off x="1641149" y="6463109"/>
            <a:ext cx="146702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CFD3-7394-468B-A19A-FBD8107AD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/ General Series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B7DB0-597A-40C0-A9AE-16CF1AB6A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78959"/>
            <a:ext cx="10515600" cy="6150466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9C136A2C-4DAC-49F7-A459-79F4836E505F}"/>
              </a:ext>
            </a:extLst>
          </p:cNvPr>
          <p:cNvSpPr/>
          <p:nvPr/>
        </p:nvSpPr>
        <p:spPr>
          <a:xfrm rot="16200000">
            <a:off x="707699" y="1879375"/>
            <a:ext cx="146702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3855993-7E7F-461D-A38A-134801AF014C}"/>
              </a:ext>
            </a:extLst>
          </p:cNvPr>
          <p:cNvSpPr/>
          <p:nvPr/>
        </p:nvSpPr>
        <p:spPr>
          <a:xfrm rot="16200000">
            <a:off x="8494387" y="1886050"/>
            <a:ext cx="146702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4609D0F-8E29-43D8-B9C4-9CA818A0A8B3}"/>
              </a:ext>
            </a:extLst>
          </p:cNvPr>
          <p:cNvSpPr/>
          <p:nvPr/>
        </p:nvSpPr>
        <p:spPr>
          <a:xfrm rot="16200000">
            <a:off x="2674612" y="2809975"/>
            <a:ext cx="146702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8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2B8E1-61D2-4E7D-A7F2-B2B761AF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gnomAD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0D9BC-3F95-47E8-B405-DE2D8DA74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"/>
          <a:stretch/>
        </p:blipFill>
        <p:spPr>
          <a:xfrm>
            <a:off x="838200" y="698500"/>
            <a:ext cx="6672249" cy="2324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B50530-2141-4435-80AE-75411AC5F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177" y="3273984"/>
            <a:ext cx="7562024" cy="3447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1BF2E-6BFD-4BAC-B5BE-65B2E1F7A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950" y="1966876"/>
            <a:ext cx="3292750" cy="10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17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3CA9CC7-C26E-40CA-96C7-582AACBC952B}"/>
              </a:ext>
            </a:extLst>
          </p:cNvPr>
          <p:cNvSpPr txBox="1"/>
          <p:nvPr/>
        </p:nvSpPr>
        <p:spPr>
          <a:xfrm>
            <a:off x="838200" y="743635"/>
            <a:ext cx="694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https://www.ncbi.nlm.nih.gov/geo/query/acc.cgi?acc=GSE157681</a:t>
            </a:r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7C5BF1-ACB3-4392-B29E-15437FA2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547" y="1250177"/>
            <a:ext cx="7020905" cy="453453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4633C88-5B0B-43C5-AA12-4C6CD2B77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75"/>
            <a:ext cx="10515600" cy="577850"/>
          </a:xfrm>
        </p:spPr>
        <p:txBody>
          <a:bodyPr/>
          <a:lstStyle/>
          <a:p>
            <a:r>
              <a:rPr lang="en-US" dirty="0"/>
              <a:t>GEO / General Series Example</a:t>
            </a:r>
          </a:p>
        </p:txBody>
      </p:sp>
    </p:spTree>
    <p:extLst>
      <p:ext uri="{BB962C8B-B14F-4D97-AF65-F5344CB8AC3E}">
        <p14:creationId xmlns:p14="http://schemas.microsoft.com/office/powerpoint/2010/main" val="3573132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FED31BC-FF36-4613-97E4-23C9321D0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75"/>
            <a:ext cx="10515600" cy="577850"/>
          </a:xfrm>
        </p:spPr>
        <p:txBody>
          <a:bodyPr/>
          <a:lstStyle/>
          <a:p>
            <a:r>
              <a:rPr lang="en-US" dirty="0"/>
              <a:t>GEO / General Series Example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6997DD-2F1A-4878-8DCB-3C38612DF2C0}"/>
              </a:ext>
            </a:extLst>
          </p:cNvPr>
          <p:cNvGrpSpPr/>
          <p:nvPr/>
        </p:nvGrpSpPr>
        <p:grpSpPr>
          <a:xfrm>
            <a:off x="1230678" y="1366002"/>
            <a:ext cx="9730643" cy="3801005"/>
            <a:chOff x="838200" y="657997"/>
            <a:chExt cx="9730643" cy="38010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9B33D-2C91-4D1D-9518-B498D97D7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657997"/>
              <a:ext cx="6925642" cy="3801005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64075CE-E15C-4A77-8EC0-2C3BD7F48B2D}"/>
                </a:ext>
              </a:extLst>
            </p:cNvPr>
            <p:cNvGrpSpPr/>
            <p:nvPr/>
          </p:nvGrpSpPr>
          <p:grpSpPr>
            <a:xfrm>
              <a:off x="6096000" y="1107985"/>
              <a:ext cx="3847342" cy="646331"/>
              <a:chOff x="6096000" y="1787985"/>
              <a:chExt cx="3847342" cy="646331"/>
            </a:xfrm>
          </p:grpSpPr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3050571A-EEDA-421C-993E-24E27E0B913E}"/>
                  </a:ext>
                </a:extLst>
              </p:cNvPr>
              <p:cNvSpPr/>
              <p:nvPr/>
            </p:nvSpPr>
            <p:spPr>
              <a:xfrm rot="16200000">
                <a:off x="6169250" y="1826050"/>
                <a:ext cx="146702" cy="293202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41DB5-E6AD-4C36-A3B4-319020B59D5C}"/>
                  </a:ext>
                </a:extLst>
              </p:cNvPr>
              <p:cNvSpPr txBox="1"/>
              <p:nvPr/>
            </p:nvSpPr>
            <p:spPr>
              <a:xfrm>
                <a:off x="6692900" y="1787985"/>
                <a:ext cx="32504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Information of each samples</a:t>
                </a:r>
              </a:p>
              <a:p>
                <a:r>
                  <a:rPr lang="en-US" dirty="0"/>
                  <a:t>(NGS only) link to each data SRA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D919C49-79D2-41FA-9F52-553556AC572C}"/>
                </a:ext>
              </a:extLst>
            </p:cNvPr>
            <p:cNvGrpSpPr/>
            <p:nvPr/>
          </p:nvGrpSpPr>
          <p:grpSpPr>
            <a:xfrm>
              <a:off x="6036314" y="2924085"/>
              <a:ext cx="4060862" cy="369332"/>
              <a:chOff x="6096000" y="1787985"/>
              <a:chExt cx="4060862" cy="369332"/>
            </a:xfrm>
          </p:grpSpPr>
          <p:sp>
            <p:nvSpPr>
              <p:cNvPr id="13" name="Arrow: Down 12">
                <a:extLst>
                  <a:ext uri="{FF2B5EF4-FFF2-40B4-BE49-F238E27FC236}">
                    <a16:creationId xmlns:a16="http://schemas.microsoft.com/office/drawing/2014/main" id="{71FA5327-0FDD-4D94-9FD8-BB79DE6156E6}"/>
                  </a:ext>
                </a:extLst>
              </p:cNvPr>
              <p:cNvSpPr/>
              <p:nvPr/>
            </p:nvSpPr>
            <p:spPr>
              <a:xfrm rot="16200000">
                <a:off x="6169250" y="1826050"/>
                <a:ext cx="146702" cy="293202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1FFB29-6367-4E00-BD98-5C7454FCD093}"/>
                  </a:ext>
                </a:extLst>
              </p:cNvPr>
              <p:cNvSpPr txBox="1"/>
              <p:nvPr/>
            </p:nvSpPr>
            <p:spPr>
              <a:xfrm>
                <a:off x="6692900" y="1787985"/>
                <a:ext cx="3463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(microarray only) normalized data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8AB649-C8A9-40A9-9253-D5034C124237}"/>
                </a:ext>
              </a:extLst>
            </p:cNvPr>
            <p:cNvGrpSpPr/>
            <p:nvPr/>
          </p:nvGrpSpPr>
          <p:grpSpPr>
            <a:xfrm>
              <a:off x="6036314" y="3520985"/>
              <a:ext cx="4532529" cy="369332"/>
              <a:chOff x="6096000" y="1787985"/>
              <a:chExt cx="4532529" cy="369332"/>
            </a:xfrm>
          </p:grpSpPr>
          <p:sp>
            <p:nvSpPr>
              <p:cNvPr id="16" name="Arrow: Down 15">
                <a:extLst>
                  <a:ext uri="{FF2B5EF4-FFF2-40B4-BE49-F238E27FC236}">
                    <a16:creationId xmlns:a16="http://schemas.microsoft.com/office/drawing/2014/main" id="{38C6DA80-05FC-4178-A07F-B9307F02F8D0}"/>
                  </a:ext>
                </a:extLst>
              </p:cNvPr>
              <p:cNvSpPr/>
              <p:nvPr/>
            </p:nvSpPr>
            <p:spPr>
              <a:xfrm rot="16200000">
                <a:off x="6169250" y="1826050"/>
                <a:ext cx="146702" cy="293202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771A05-D08A-48B5-87F0-EF7CCF55D61E}"/>
                  </a:ext>
                </a:extLst>
              </p:cNvPr>
              <p:cNvSpPr txBox="1"/>
              <p:nvPr/>
            </p:nvSpPr>
            <p:spPr>
              <a:xfrm>
                <a:off x="6692900" y="1787985"/>
                <a:ext cx="3935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Generally, normalized or raw count data</a:t>
                </a:r>
              </a:p>
            </p:txBody>
          </p:sp>
        </p:grpSp>
        <p:sp>
          <p:nvSpPr>
            <p:cNvPr id="20" name="Arrow: Down 5">
              <a:extLst>
                <a:ext uri="{FF2B5EF4-FFF2-40B4-BE49-F238E27FC236}">
                  <a16:creationId xmlns:a16="http://schemas.microsoft.com/office/drawing/2014/main" id="{0534D72F-82EE-44D1-A660-FE0ACD7B2206}"/>
                </a:ext>
              </a:extLst>
            </p:cNvPr>
            <p:cNvSpPr/>
            <p:nvPr/>
          </p:nvSpPr>
          <p:spPr>
            <a:xfrm rot="16200000">
              <a:off x="2983598" y="2089946"/>
              <a:ext cx="146702" cy="293202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DF14387-1DC7-4C9F-AB0D-458F32F7C232}"/>
                </a:ext>
              </a:extLst>
            </p:cNvPr>
            <p:cNvSpPr txBox="1"/>
            <p:nvPr/>
          </p:nvSpPr>
          <p:spPr>
            <a:xfrm>
              <a:off x="3339363" y="2067517"/>
              <a:ext cx="4469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(NGS only) Can download raw </a:t>
              </a:r>
              <a:r>
                <a:rPr lang="en-US" dirty="0" err="1"/>
                <a:t>fastq</a:t>
              </a:r>
              <a:r>
                <a:rPr lang="en-US" dirty="0"/>
                <a:t> from SRA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9453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37D67-81FB-47DF-B9C6-65129DFF6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Biobank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45D28A-1FA5-4326-BAA2-B79F0C2DB3C1}"/>
              </a:ext>
            </a:extLst>
          </p:cNvPr>
          <p:cNvGrpSpPr/>
          <p:nvPr/>
        </p:nvGrpSpPr>
        <p:grpSpPr>
          <a:xfrm>
            <a:off x="909231" y="1191271"/>
            <a:ext cx="4590906" cy="4982636"/>
            <a:chOff x="5880478" y="1316735"/>
            <a:chExt cx="4590906" cy="498263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E4FBB4-9AC9-4C52-86C5-B484DC0DB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0478" y="1316735"/>
              <a:ext cx="4590906" cy="472733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6B9BCE4-3B98-429D-B3ED-4C8B29413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0660" y="6089792"/>
              <a:ext cx="2829320" cy="209579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7845EE-B5DE-4F75-9044-7465E4DC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821505"/>
            <a:ext cx="4263189" cy="56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144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F0013-E646-41D7-B2B6-62CAD8844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 Biobank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322D1E-D38B-4BF4-89A8-01C1ED272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884"/>
          <a:stretch/>
        </p:blipFill>
        <p:spPr>
          <a:xfrm>
            <a:off x="838200" y="781541"/>
            <a:ext cx="6325483" cy="24920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1D250C-9896-42EC-80EE-692161541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531" y="2673769"/>
            <a:ext cx="8455134" cy="404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75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AF706-3C34-4BE4-A8CC-15AE0C67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 Biobank | Data Overview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451872-86F3-4A05-A5D3-E237DDE4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038" y="1370309"/>
            <a:ext cx="7125694" cy="5277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7C124B-DD35-46EF-88A8-7102C47F0DD5}"/>
              </a:ext>
            </a:extLst>
          </p:cNvPr>
          <p:cNvSpPr txBox="1"/>
          <p:nvPr/>
        </p:nvSpPr>
        <p:spPr>
          <a:xfrm>
            <a:off x="838200" y="680270"/>
            <a:ext cx="659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https://www.ukbiobank.ac.uk/enable-your-research/about-our-data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28D85-5A2D-4434-8E56-32523C2EE767}"/>
              </a:ext>
            </a:extLst>
          </p:cNvPr>
          <p:cNvSpPr txBox="1"/>
          <p:nvPr/>
        </p:nvSpPr>
        <p:spPr>
          <a:xfrm>
            <a:off x="838199" y="1000977"/>
            <a:ext cx="833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https://biobank.ndph.ox.ac.uk/showcase/showcase/exinfo/ShowcaseUserGuide.pdf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1112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DEBE6-531A-45FB-BAD7-F1C9CDA9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 Biobank showcase for phenotype information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19A991-BE09-47C1-A1F0-8F2A1944B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https://biobank.ndph.ox.ac.uk/showcase/</a:t>
            </a:r>
            <a:r>
              <a:rPr 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46177A-165E-423F-8BC0-FB5AF6AE7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" y="1639960"/>
            <a:ext cx="7727723" cy="48667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7C760F-82F3-44CD-AF6A-7D2EC7B8E1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5" t="6157" r="2601" b="3977"/>
          <a:stretch/>
        </p:blipFill>
        <p:spPr>
          <a:xfrm>
            <a:off x="8045552" y="1517910"/>
            <a:ext cx="2708173" cy="122366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740E813-C625-4657-8B21-9EA155A5751C}"/>
              </a:ext>
            </a:extLst>
          </p:cNvPr>
          <p:cNvCxnSpPr/>
          <p:nvPr/>
        </p:nvCxnSpPr>
        <p:spPr>
          <a:xfrm flipV="1">
            <a:off x="4981575" y="2181225"/>
            <a:ext cx="2943225" cy="14001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0182BDE-1C91-4A19-9F6F-5E785379E6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700"/>
          <a:stretch/>
        </p:blipFill>
        <p:spPr>
          <a:xfrm>
            <a:off x="7366576" y="2946362"/>
            <a:ext cx="4415046" cy="273050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7D285E-A73B-4065-B95B-983EB781E5D9}"/>
              </a:ext>
            </a:extLst>
          </p:cNvPr>
          <p:cNvCxnSpPr>
            <a:cxnSpLocks/>
          </p:cNvCxnSpPr>
          <p:nvPr/>
        </p:nvCxnSpPr>
        <p:spPr>
          <a:xfrm flipV="1">
            <a:off x="4981575" y="4122665"/>
            <a:ext cx="238500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15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D6A47-821E-4AE2-9A42-012F01A7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 Biobank Access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83E518-07F2-473C-81E8-DEAE1BBB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2422021"/>
            <a:ext cx="3432048" cy="259022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3898105-5DCE-40BF-8EA1-28456CC64EB8}"/>
              </a:ext>
            </a:extLst>
          </p:cNvPr>
          <p:cNvGrpSpPr/>
          <p:nvPr/>
        </p:nvGrpSpPr>
        <p:grpSpPr>
          <a:xfrm>
            <a:off x="6184893" y="766318"/>
            <a:ext cx="4675130" cy="5623159"/>
            <a:chOff x="5995249" y="742964"/>
            <a:chExt cx="5174975" cy="6224363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B77F12BF-FDCE-4D2C-89DE-C1CE9DB3C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5249" y="2260302"/>
              <a:ext cx="5174975" cy="4707025"/>
            </a:xfrm>
            <a:prstGeom prst="rect">
              <a:avLst/>
            </a:prstGeom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F4CA8E25-EEF5-4F3C-B5EB-FD5187A5F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2088" y="742964"/>
              <a:ext cx="4981296" cy="137943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CD28A3-E0C9-4094-A22B-5131A80C373B}"/>
              </a:ext>
            </a:extLst>
          </p:cNvPr>
          <p:cNvSpPr txBox="1"/>
          <p:nvPr/>
        </p:nvSpPr>
        <p:spPr>
          <a:xfrm>
            <a:off x="923544" y="969264"/>
            <a:ext cx="477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데이터를 받기 위해서 가입</a:t>
            </a:r>
            <a:r>
              <a:rPr lang="en-US" altLang="ko-KR" dirty="0"/>
              <a:t>, </a:t>
            </a:r>
            <a:r>
              <a:rPr lang="ko-KR" altLang="en-US" dirty="0"/>
              <a:t>승인절차 있음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제공 비용이 청구될 수 있음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7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0635-939F-4BCB-AF47-8986DAFD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gnomAD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6F3F0-0501-41C4-81C5-9B9D8139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8500"/>
            <a:ext cx="10515600" cy="5282487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8723E-C7C0-4D54-8515-7550FD6F6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"/>
          <a:stretch/>
        </p:blipFill>
        <p:spPr>
          <a:xfrm>
            <a:off x="838200" y="698500"/>
            <a:ext cx="10515600" cy="52824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894D8C-60CA-42D0-9307-85030B265C03}"/>
              </a:ext>
            </a:extLst>
          </p:cNvPr>
          <p:cNvSpPr/>
          <p:nvPr/>
        </p:nvSpPr>
        <p:spPr>
          <a:xfrm>
            <a:off x="7978261" y="6073062"/>
            <a:ext cx="3375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gnomad.broadinstitute.org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1819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12D73-779E-4C10-AAC2-C67E9745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gnomAD</a:t>
            </a:r>
            <a:r>
              <a:rPr lang="en-US" dirty="0"/>
              <a:t> / gene information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8E30E-2851-4B23-BFD5-2DA7C7A57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8501"/>
            <a:ext cx="10034016" cy="574714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7C6A0-97F8-4F6E-B112-E6B8926DE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29379"/>
            <a:ext cx="10515600" cy="574554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1C82F6F-07A1-4644-B45D-0AD277DCD26E}"/>
              </a:ext>
            </a:extLst>
          </p:cNvPr>
          <p:cNvSpPr/>
          <p:nvPr/>
        </p:nvSpPr>
        <p:spPr>
          <a:xfrm>
            <a:off x="5486400" y="3502152"/>
            <a:ext cx="4407408" cy="466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E36BF-753B-422F-905C-A5648FADD4A9}"/>
              </a:ext>
            </a:extLst>
          </p:cNvPr>
          <p:cNvSpPr txBox="1"/>
          <p:nvPr/>
        </p:nvSpPr>
        <p:spPr>
          <a:xfrm>
            <a:off x="2807970" y="6460093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https://gnomad.broadinstitute.org/gene/DNMT3B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0072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5F54-B804-41FE-B887-55ADA385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gnomAD</a:t>
            </a:r>
            <a:r>
              <a:rPr lang="en-US" dirty="0"/>
              <a:t> / gene information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86255-A0CE-49CE-B4CB-DE4B2D981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30734"/>
            <a:ext cx="10390632" cy="27048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1600" dirty="0">
                <a:hlinkClick r:id="rId3"/>
              </a:rPr>
              <a:t>https://gnomad.broadinstitute.org/variant/20-31390222-T-G</a:t>
            </a:r>
            <a:r>
              <a:rPr lang="en-US" sz="1600" dirty="0"/>
              <a:t>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124ABC5-6588-44C1-A5B9-1C13C2F3D9A4}"/>
              </a:ext>
            </a:extLst>
          </p:cNvPr>
          <p:cNvGrpSpPr/>
          <p:nvPr/>
        </p:nvGrpSpPr>
        <p:grpSpPr>
          <a:xfrm>
            <a:off x="2126538" y="640042"/>
            <a:ext cx="7352561" cy="5686401"/>
            <a:chOff x="2126538" y="640042"/>
            <a:chExt cx="7938924" cy="61398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349ED8C-6F60-46E6-8774-6778E0993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6538" y="640042"/>
              <a:ext cx="7938924" cy="6139889"/>
            </a:xfrm>
            <a:prstGeom prst="rect">
              <a:avLst/>
            </a:prstGeom>
          </p:spPr>
        </p:pic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B4134D7E-BF42-4828-92FA-D736199846E2}"/>
                </a:ext>
              </a:extLst>
            </p:cNvPr>
            <p:cNvSpPr/>
            <p:nvPr/>
          </p:nvSpPr>
          <p:spPr>
            <a:xfrm rot="16200000">
              <a:off x="2524352" y="6253192"/>
              <a:ext cx="146699" cy="293202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0183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652D2-8EB1-4BE3-8D22-7D434FB12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gnomAD</a:t>
            </a:r>
            <a:r>
              <a:rPr lang="en-US" dirty="0"/>
              <a:t> / information of specific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59C28-A84C-4806-B7F0-525FC36F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72965-49A9-449A-A2ED-A8207B72A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59"/>
          <a:stretch/>
        </p:blipFill>
        <p:spPr>
          <a:xfrm>
            <a:off x="963168" y="679097"/>
            <a:ext cx="10265664" cy="596970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069450-BB59-4D59-B06B-9A0F03916C07}"/>
              </a:ext>
            </a:extLst>
          </p:cNvPr>
          <p:cNvSpPr txBox="1">
            <a:spLocks/>
          </p:cNvSpPr>
          <p:nvPr/>
        </p:nvSpPr>
        <p:spPr>
          <a:xfrm>
            <a:off x="838200" y="6530734"/>
            <a:ext cx="10390632" cy="2704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>
                <a:hlinkClick r:id="rId4"/>
              </a:rPr>
              <a:t>https://gnomad.broadinstitute.org/variant/20-31390222-T-G</a:t>
            </a:r>
            <a:r>
              <a:rPr lang="en-US" sz="160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9887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49D8-DFEE-43A8-AC68-ACDB453D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939A0-6F72-4391-A60C-98A43C851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021" y="762199"/>
            <a:ext cx="6823267" cy="6067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04CFB9-0371-453C-B091-5470B01F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035" y="606425"/>
            <a:ext cx="6549237" cy="614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2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2DCF4-FB82-46B6-ACA7-6884B671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GTEx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EE5F96-3009-41D9-8990-D2E305985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152525"/>
            <a:ext cx="329565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1ED69A-E0E8-4120-B9AE-64EF682A8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148" y="1316654"/>
            <a:ext cx="8190351" cy="394653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40A5B45-B00A-4006-844F-0AE20467D358}"/>
              </a:ext>
            </a:extLst>
          </p:cNvPr>
          <p:cNvSpPr/>
          <p:nvPr/>
        </p:nvSpPr>
        <p:spPr>
          <a:xfrm>
            <a:off x="9861550" y="3644900"/>
            <a:ext cx="1746250" cy="146050"/>
          </a:xfrm>
          <a:prstGeom prst="rect">
            <a:avLst/>
          </a:prstGeom>
          <a:solidFill>
            <a:srgbClr val="99FF6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51B623-294F-4C93-9842-4856E580FAAA}"/>
              </a:ext>
            </a:extLst>
          </p:cNvPr>
          <p:cNvSpPr/>
          <p:nvPr/>
        </p:nvSpPr>
        <p:spPr>
          <a:xfrm>
            <a:off x="6699250" y="3790950"/>
            <a:ext cx="2032000" cy="146050"/>
          </a:xfrm>
          <a:prstGeom prst="rect">
            <a:avLst/>
          </a:prstGeom>
          <a:solidFill>
            <a:srgbClr val="99FF6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99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4926BE9BD57F5429FE1E9DADAB9006F" ma:contentTypeVersion="6" ma:contentTypeDescription="새 문서를 만듭니다." ma:contentTypeScope="" ma:versionID="510130455ba8d2e2948550eb8c18ad69">
  <xsd:schema xmlns:xsd="http://www.w3.org/2001/XMLSchema" xmlns:xs="http://www.w3.org/2001/XMLSchema" xmlns:p="http://schemas.microsoft.com/office/2006/metadata/properties" xmlns:ns2="91561e12-d6b7-49fb-8b62-c23466091029" targetNamespace="http://schemas.microsoft.com/office/2006/metadata/properties" ma:root="true" ma:fieldsID="ca84079609e6cb3c949699e536dcf3f8" ns2:_="">
    <xsd:import namespace="91561e12-d6b7-49fb-8b62-c234660910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561e12-d6b7-49fb-8b62-c234660910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74BB97-C18B-46FF-8A67-AD412603BFA4}">
  <ds:schemaRefs>
    <ds:schemaRef ds:uri="91561e12-d6b7-49fb-8b62-c234660910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2A1BA36-3790-4482-9F1A-E375DA74D8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B3C1B7-CFDC-410D-A584-92E9DA625326}">
  <ds:schemaRefs>
    <ds:schemaRef ds:uri="http://schemas.microsoft.com/office/infopath/2007/PartnerControls"/>
    <ds:schemaRef ds:uri="91561e12-d6b7-49fb-8b62-c23466091029"/>
    <ds:schemaRef ds:uri="http://purl.org/dc/elements/1.1/"/>
    <ds:schemaRef ds:uri="http://purl.org/dc/terms/"/>
    <ds:schemaRef ds:uri="http://schemas.microsoft.com/office/2006/metadata/properties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documentManagement/typ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2898</TotalTime>
  <Words>648</Words>
  <Application>Microsoft Office PowerPoint</Application>
  <PresentationFormat>Widescreen</PresentationFormat>
  <Paragraphs>107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NGS를 통한 중개연구 “Public data repository 활용”</vt:lpstr>
      <vt:lpstr>Outline</vt:lpstr>
      <vt:lpstr>gnomAD</vt:lpstr>
      <vt:lpstr>gnomAD</vt:lpstr>
      <vt:lpstr>gnomAD / gene information example</vt:lpstr>
      <vt:lpstr>gnomAD / gene information example</vt:lpstr>
      <vt:lpstr>gnomAD / information of specific variants</vt:lpstr>
      <vt:lpstr>PowerPoint Presentation</vt:lpstr>
      <vt:lpstr>GTEx</vt:lpstr>
      <vt:lpstr>GTEx</vt:lpstr>
      <vt:lpstr>GTEx V8 Dataset Summary</vt:lpstr>
      <vt:lpstr>GTEx example Data</vt:lpstr>
      <vt:lpstr>GTEx</vt:lpstr>
      <vt:lpstr>PowerPoint Presentation</vt:lpstr>
      <vt:lpstr>ENCODE </vt:lpstr>
      <vt:lpstr>ENCODE </vt:lpstr>
      <vt:lpstr>ENCODE</vt:lpstr>
      <vt:lpstr>ENCODE</vt:lpstr>
      <vt:lpstr>ENCODE</vt:lpstr>
      <vt:lpstr>ENCODE</vt:lpstr>
      <vt:lpstr>ENCODE / Export to UCSC</vt:lpstr>
      <vt:lpstr>ENCODE / Export using UCSC Table Browser </vt:lpstr>
      <vt:lpstr>ENCODE / a Example of UCSC output</vt:lpstr>
      <vt:lpstr>ENCODE / download experiment datasets</vt:lpstr>
      <vt:lpstr>ENCODE / download the links list using download</vt:lpstr>
      <vt:lpstr>GEO</vt:lpstr>
      <vt:lpstr>GEO / Pre-curated Dataset Example</vt:lpstr>
      <vt:lpstr>GEO / Pre-curated Dataset Example</vt:lpstr>
      <vt:lpstr>GEO / General Series Example</vt:lpstr>
      <vt:lpstr>GEO / General Series Example</vt:lpstr>
      <vt:lpstr>GEO / General Series Example</vt:lpstr>
      <vt:lpstr>Biobank </vt:lpstr>
      <vt:lpstr>UK Biobank</vt:lpstr>
      <vt:lpstr>UK Biobank | Data Overview</vt:lpstr>
      <vt:lpstr>UK Biobank showcase for phenotype information</vt:lpstr>
      <vt:lpstr>UK Biobank Access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NGS를 통한 중개연구 “Public data repository 활용”</dc:title>
  <dc:creator>Microsoft Office User</dc:creator>
  <cp:lastModifiedBy>심 형태</cp:lastModifiedBy>
  <cp:revision>19</cp:revision>
  <dcterms:created xsi:type="dcterms:W3CDTF">2019-07-12T04:02:25Z</dcterms:created>
  <dcterms:modified xsi:type="dcterms:W3CDTF">2021-06-28T05:57:49Z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0x010100C4926BE9BD57F5429FE1E9DADAB9006F</vt:lpwstr>
  </property>
</Properties>
</file>